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9"/>
  </p:handoutMasterIdLst>
  <p:sldIdLst>
    <p:sldId id="256" r:id="rId3"/>
    <p:sldId id="330" r:id="rId5"/>
    <p:sldId id="336" r:id="rId6"/>
    <p:sldId id="301" r:id="rId7"/>
    <p:sldId id="339" r:id="rId8"/>
    <p:sldId id="335" r:id="rId9"/>
    <p:sldId id="337" r:id="rId10"/>
    <p:sldId id="338" r:id="rId11"/>
    <p:sldId id="295" r:id="rId12"/>
    <p:sldId id="332" r:id="rId13"/>
    <p:sldId id="331" r:id="rId14"/>
    <p:sldId id="341" r:id="rId15"/>
    <p:sldId id="296" r:id="rId16"/>
    <p:sldId id="354" r:id="rId17"/>
    <p:sldId id="363" r:id="rId18"/>
    <p:sldId id="333" r:id="rId19"/>
    <p:sldId id="334" r:id="rId20"/>
    <p:sldId id="340" r:id="rId21"/>
    <p:sldId id="355" r:id="rId22"/>
    <p:sldId id="353" r:id="rId23"/>
    <p:sldId id="352" r:id="rId24"/>
    <p:sldId id="293" r:id="rId25"/>
    <p:sldId id="372" r:id="rId26"/>
    <p:sldId id="373" r:id="rId27"/>
    <p:sldId id="263" r:id="rId28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E2F51"/>
    <a:srgbClr val="0231BC"/>
    <a:srgbClr val="2026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0583" autoAdjust="0"/>
  </p:normalViewPr>
  <p:slideViewPr>
    <p:cSldViewPr snapToGrid="0">
      <p:cViewPr varScale="1">
        <p:scale>
          <a:sx n="132" d="100"/>
          <a:sy n="132" d="100"/>
        </p:scale>
        <p:origin x="135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handoutMaster" Target="handoutMasters/handoutMaster1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064A-D61B-4B21-B757-51A9B82445B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305E07-67EA-4042-A3F6-853A8AD8D20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2.png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image" Target="../media/image2.png"/><Relationship Id="rId4" Type="http://schemas.openxmlformats.org/officeDocument/2006/relationships/tags" Target="../tags/tag5.xml"/><Relationship Id="rId3" Type="http://schemas.openxmlformats.org/officeDocument/2006/relationships/image" Target="../media/image4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image" Target="../media/image6.png"/><Relationship Id="rId3" Type="http://schemas.openxmlformats.org/officeDocument/2006/relationships/tags" Target="../tags/tag6.xm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6" Type="http://schemas.openxmlformats.org/officeDocument/2006/relationships/image" Target="../media/image2.png"/><Relationship Id="rId5" Type="http://schemas.openxmlformats.org/officeDocument/2006/relationships/tags" Target="../tags/tag11.xml"/><Relationship Id="rId4" Type="http://schemas.openxmlformats.org/officeDocument/2006/relationships/image" Target="../media/image7.png"/><Relationship Id="rId3" Type="http://schemas.openxmlformats.org/officeDocument/2006/relationships/image" Target="../media/image1.png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E:\e\PPT汇总\禅道介绍PPT\20230423\2x\资源 31@2x.png资源 31@2x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318" y="635"/>
            <a:ext cx="12188190" cy="685673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2369821"/>
            <a:ext cx="9144000" cy="429895"/>
          </a:xfrm>
        </p:spPr>
        <p:txBody>
          <a:bodyPr anchor="ctr" anchorCtr="0">
            <a:spAutoFit/>
          </a:bodyPr>
          <a:lstStyle>
            <a:lvl1pPr algn="ctr" eaLnBrk="1" fontAlgn="auto" latinLnBrk="0" hangingPunct="1">
              <a:lnSpc>
                <a:spcPct val="110000"/>
              </a:lnSpc>
              <a:defRPr sz="200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OPPOSans R" panose="00020600040101010101" charset="-122"/>
              </a:defRPr>
            </a:lvl1pPr>
          </a:lstStyle>
          <a:p>
            <a:r>
              <a:rPr lang="zh-CN" altLang="en-US" dirty="0"/>
              <a:t>单击此处替换成课程系列名称</a:t>
            </a:r>
            <a:endParaRPr lang="en-US" altLang="zh-CN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147696"/>
            <a:ext cx="9144000" cy="783590"/>
          </a:xfrm>
        </p:spPr>
        <p:txBody>
          <a:bodyPr anchor="ctr" anchorCtr="0">
            <a:spAutoFit/>
          </a:bodyPr>
          <a:lstStyle>
            <a:lvl1pPr marL="0" indent="0" algn="ctr">
              <a:buNone/>
              <a:defRPr sz="500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单击此处替换成本节课程名称</a:t>
            </a:r>
            <a:endParaRPr lang="zh-CN" altLang="en-US" dirty="0"/>
          </a:p>
        </p:txBody>
      </p:sp>
      <p:pic>
        <p:nvPicPr>
          <p:cNvPr id="8" name="图片 7" descr="资源 1@2x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47725" y="566420"/>
            <a:ext cx="2188210" cy="683895"/>
          </a:xfrm>
          <a:prstGeom prst="rect">
            <a:avLst/>
          </a:prstGeom>
        </p:spPr>
      </p:pic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E:\e\PPT汇总\禅道介绍PPT\20230423\2x\资源 33@2x.png资源 33@2x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-82550" y="0"/>
            <a:ext cx="3978878" cy="6861600"/>
          </a:xfrm>
          <a:prstGeom prst="rect">
            <a:avLst/>
          </a:prstGeom>
        </p:spPr>
      </p:pic>
      <p:sp>
        <p:nvSpPr>
          <p:cNvPr id="8" name="文本框 7"/>
          <p:cNvSpPr txBox="1"/>
          <p:nvPr userDrawn="1"/>
        </p:nvSpPr>
        <p:spPr>
          <a:xfrm>
            <a:off x="1731010" y="1084580"/>
            <a:ext cx="17633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rPr>
              <a:t>目录</a:t>
            </a:r>
            <a:endParaRPr lang="zh-CN" altLang="en-US" sz="4800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1731010" y="1802130"/>
            <a:ext cx="17633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rPr>
              <a:t>Contents</a:t>
            </a:r>
            <a:endParaRPr lang="zh-CN" altLang="en-US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</a:endParaRPr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E:\e\PPT汇总\禅道介绍PPT\20230423\2x\资源 32@2x.png资源 32@2x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635" y="318"/>
            <a:ext cx="12188190" cy="6857365"/>
          </a:xfrm>
          <a:prstGeom prst="rect">
            <a:avLst/>
          </a:prstGeom>
        </p:spPr>
      </p:pic>
      <p:pic>
        <p:nvPicPr>
          <p:cNvPr id="7" name="图片 6" descr="资源 1@2x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47725" y="566420"/>
            <a:ext cx="2188210" cy="6838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013075"/>
            <a:ext cx="10515600" cy="1325563"/>
          </a:xfrm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5057775" y="2319020"/>
            <a:ext cx="2076450" cy="693738"/>
          </a:xfrm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defRPr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7035" y="1091565"/>
            <a:ext cx="11378565" cy="4351655"/>
          </a:xfrm>
        </p:spPr>
        <p:txBody>
          <a:bodyPr/>
          <a:lstStyle>
            <a:lvl1pPr eaLnBrk="1" fontAlgn="auto" latinLnBrk="0" hangingPunct="1">
              <a:lnSpc>
                <a:spcPct val="120000"/>
              </a:lnSpc>
              <a:defRPr sz="1800">
                <a:solidFill>
                  <a:srgbClr val="20263B"/>
                </a:solidFill>
                <a:latin typeface="霞鹜文楷" panose="02020500000000000000" charset="-122"/>
                <a:ea typeface="霞鹜文楷" panose="02020500000000000000" charset="-122"/>
              </a:defRPr>
            </a:lvl1pPr>
            <a:lvl2pPr eaLnBrk="1" fontAlgn="auto" latinLnBrk="0" hangingPunct="1">
              <a:lnSpc>
                <a:spcPct val="120000"/>
              </a:lnSpc>
              <a:defRPr sz="1800">
                <a:solidFill>
                  <a:srgbClr val="20263B"/>
                </a:solidFill>
                <a:latin typeface="霞鹜文楷" panose="02020500000000000000" charset="-122"/>
                <a:ea typeface="霞鹜文楷" panose="02020500000000000000" charset="-122"/>
              </a:defRPr>
            </a:lvl2pPr>
            <a:lvl3pPr eaLnBrk="1" fontAlgn="auto" latinLnBrk="0" hangingPunct="1">
              <a:lnSpc>
                <a:spcPct val="120000"/>
              </a:lnSpc>
              <a:defRPr sz="1800">
                <a:solidFill>
                  <a:srgbClr val="20263B"/>
                </a:solidFill>
                <a:latin typeface="霞鹜文楷" panose="02020500000000000000" charset="-122"/>
                <a:ea typeface="霞鹜文楷" panose="02020500000000000000" charset="-122"/>
              </a:defRPr>
            </a:lvl3pPr>
            <a:lvl4pPr eaLnBrk="1" fontAlgn="auto" latinLnBrk="0" hangingPunct="1">
              <a:lnSpc>
                <a:spcPct val="120000"/>
              </a:lnSpc>
              <a:defRPr sz="1800">
                <a:solidFill>
                  <a:srgbClr val="20263B"/>
                </a:solidFill>
                <a:latin typeface="霞鹜文楷" panose="02020500000000000000" charset="-122"/>
                <a:ea typeface="霞鹜文楷" panose="02020500000000000000" charset="-122"/>
              </a:defRPr>
            </a:lvl4pPr>
            <a:lvl5pPr eaLnBrk="1" fontAlgn="auto" latinLnBrk="0" hangingPunct="1">
              <a:lnSpc>
                <a:spcPct val="120000"/>
              </a:lnSpc>
              <a:defRPr sz="1800">
                <a:solidFill>
                  <a:srgbClr val="20263B"/>
                </a:solidFill>
                <a:latin typeface="霞鹜文楷" panose="02020500000000000000" charset="-122"/>
                <a:ea typeface="霞鹜文楷" panose="02020500000000000000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5" name="图片 4" descr="E:\e\PPT汇总\PPT模板\2x\资源 3@2x.png资源 3@2x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5776445"/>
            <a:ext cx="12192000" cy="1079500"/>
          </a:xfrm>
          <a:prstGeom prst="rect">
            <a:avLst/>
          </a:prstGeom>
        </p:spPr>
      </p:pic>
      <p:pic>
        <p:nvPicPr>
          <p:cNvPr id="8" name="图片 7" descr="禅道官网二维码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rcRect l="3289" t="3289" r="3947" b="3618"/>
          <a:stretch>
            <a:fillRect/>
          </a:stretch>
        </p:blipFill>
        <p:spPr>
          <a:xfrm>
            <a:off x="10711180" y="5872480"/>
            <a:ext cx="883285" cy="886460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>
            <p:custDataLst>
              <p:tags r:id="rId5"/>
            </p:custDataLst>
          </p:nvPr>
        </p:nvSpPr>
        <p:spPr>
          <a:xfrm>
            <a:off x="11583035" y="5829935"/>
            <a:ext cx="321310" cy="10083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900">
                <a:solidFill>
                  <a:schemeClr val="bg1">
                    <a:lumMod val="65000"/>
                  </a:schemeClr>
                </a:solidFill>
                <a:latin typeface="OPPOSans R" panose="00020600040101010101" charset="-122"/>
                <a:ea typeface="OPPOSans R" panose="00020600040101010101" charset="-122"/>
              </a:rPr>
              <a:t>禅道官网二维码</a:t>
            </a:r>
            <a:endParaRPr lang="zh-CN" altLang="en-US" sz="900">
              <a:solidFill>
                <a:schemeClr val="bg1">
                  <a:lumMod val="65000"/>
                </a:schemeClr>
              </a:solidFill>
              <a:latin typeface="OPPOSans R" panose="00020600040101010101" charset="-122"/>
              <a:ea typeface="OPPOSans R" panose="00020600040101010101" charset="-122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483870" y="532765"/>
            <a:ext cx="10438765" cy="58356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100000"/>
              </a:lnSpc>
              <a:defRPr sz="3200">
                <a:solidFill>
                  <a:srgbClr val="1E2F51"/>
                </a:solidFill>
                <a:latin typeface="霞鹜文楷" panose="02020500000000000000" charset="-122"/>
                <a:ea typeface="霞鹜文楷" panose="02020500000000000000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8" name="矩形 47"/>
          <p:cNvSpPr/>
          <p:nvPr userDrawn="1">
            <p:custDataLst>
              <p:tags r:id="rId7"/>
            </p:custDataLst>
          </p:nvPr>
        </p:nvSpPr>
        <p:spPr>
          <a:xfrm>
            <a:off x="407035" y="619125"/>
            <a:ext cx="76200" cy="360045"/>
          </a:xfrm>
          <a:prstGeom prst="rect">
            <a:avLst/>
          </a:prstGeom>
          <a:solidFill>
            <a:srgbClr val="0231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E:\e\PPT汇总\禅道介绍PPT\20230423\2x\资源 31@2x.png资源 31@2x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318" y="635"/>
            <a:ext cx="12188190" cy="6856730"/>
          </a:xfrm>
          <a:prstGeom prst="rect">
            <a:avLst/>
          </a:prstGeom>
        </p:spPr>
      </p:pic>
      <p:sp>
        <p:nvSpPr>
          <p:cNvPr id="11" name="文本框 10"/>
          <p:cNvSpPr txBox="1"/>
          <p:nvPr userDrawn="1"/>
        </p:nvSpPr>
        <p:spPr>
          <a:xfrm>
            <a:off x="3582035" y="2724785"/>
            <a:ext cx="502475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</a:rPr>
              <a:t>感谢观看</a:t>
            </a:r>
            <a:endParaRPr lang="zh-CN" altLang="en-US" sz="5000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688975" y="5053965"/>
            <a:ext cx="20205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+mj-lt"/>
                <a:sym typeface="+mn-ea"/>
              </a:rPr>
              <a:t>CONTACT US</a:t>
            </a:r>
            <a:endParaRPr lang="zh-CN" altLang="en-US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  <a:cs typeface="+mj-lt"/>
              <a:sym typeface="+mn-ea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688975" y="5469255"/>
            <a:ext cx="4479290" cy="6451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  <a:sym typeface="+mn-ea"/>
              </a:rPr>
              <a:t>电话：4006 8899 23 / 0532</a:t>
            </a:r>
            <a:r>
              <a:rPr lang="en-US" altLang="zh-CN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  <a:sym typeface="+mn-ea"/>
              </a:rPr>
              <a:t>-</a:t>
            </a:r>
            <a:r>
              <a:rPr lang="zh-CN" altLang="en-US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  <a:sym typeface="+mn-ea"/>
              </a:rPr>
              <a:t>8689 3032</a:t>
            </a:r>
            <a:endParaRPr lang="zh-CN" altLang="en-US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  <a:cs typeface="霞鹜文楷" panose="02020500000000000000" charset="-122"/>
              <a:sym typeface="+mn-ea"/>
            </a:endParaRPr>
          </a:p>
          <a:p>
            <a:pPr algn="l"/>
            <a:r>
              <a:rPr lang="zh-CN" altLang="en-US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  <a:sym typeface="+mn-ea"/>
              </a:rPr>
              <a:t>网址：</a:t>
            </a:r>
            <a:r>
              <a:rPr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  <a:sym typeface="+mn-ea"/>
              </a:rPr>
              <a:t>www.zentao.net</a:t>
            </a:r>
            <a:endParaRPr lang="zh-CN" altLang="en-US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  <a:cs typeface="霞鹜文楷" panose="02020500000000000000" charset="-122"/>
              <a:sym typeface="+mn-ea"/>
            </a:endParaRPr>
          </a:p>
        </p:txBody>
      </p:sp>
      <p:pic>
        <p:nvPicPr>
          <p:cNvPr id="17" name="图片 16" descr="微信图片_202201201522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488295" y="5111750"/>
            <a:ext cx="1113790" cy="1113790"/>
          </a:xfrm>
          <a:prstGeom prst="roundRect">
            <a:avLst>
              <a:gd name="adj" fmla="val 6043"/>
            </a:avLst>
          </a:prstGeom>
        </p:spPr>
      </p:pic>
      <p:pic>
        <p:nvPicPr>
          <p:cNvPr id="8" name="图片 7" descr="资源 1@2x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88975" y="566420"/>
            <a:ext cx="2188210" cy="683895"/>
          </a:xfrm>
          <a:prstGeom prst="rect">
            <a:avLst/>
          </a:prstGeom>
        </p:spPr>
      </p:pic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/>
              <a:t>001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霞鹜文楷" panose="02020500000000000000" charset="-122"/>
          <a:ea typeface="霞鹜文楷" panose="0202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hyperlink" Target="https://support.google.com/chrome/answer/95669?hl=zh-Hans&amp;ref_topic=7439644&amp;sjid=8184158678311965255-NC#zippy=,&#24120;&#35265;&#30340;&#32593;&#39029;&#21152;&#36733;&#38169;&#35823;&#20195;&#30721;&#21644;&#23545;&#24212;&#30340;&#65533;&#65533;%A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1524000" y="3070861"/>
            <a:ext cx="9144000" cy="937260"/>
          </a:xfrm>
        </p:spPr>
        <p:txBody>
          <a:bodyPr anchor="ctr" anchorCtr="0"/>
          <a:lstStyle/>
          <a:p>
            <a:pPr algn="ctr">
              <a:lnSpc>
                <a:spcPct val="110000"/>
              </a:lnSpc>
            </a:pPr>
            <a:r>
              <a:rPr lang="en-US" altLang="zh-CN" dirty="0">
                <a:latin typeface="霞鹜文楷" panose="02020500000000000000" charset="-122"/>
                <a:ea typeface="霞鹜文楷" panose="02020500000000000000" charset="-122"/>
              </a:rPr>
              <a:t>运维老鸟教你排查问题定位故障</a:t>
            </a:r>
            <a:endParaRPr lang="en-US" altLang="zh-CN" dirty="0">
              <a:latin typeface="霞鹜文楷" panose="02020500000000000000" charset="-122"/>
              <a:ea typeface="霞鹜文楷" panose="020205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95355" y="4540827"/>
            <a:ext cx="329391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</a:rPr>
              <a:t>丁国栋</a:t>
            </a:r>
            <a:endParaRPr lang="en-US" altLang="zh-CN" dirty="0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  <a:cs typeface="霞鹜文楷" panose="02020500000000000000" charset="-122"/>
            </a:endParaRPr>
          </a:p>
          <a:p>
            <a:pPr algn="ctr"/>
            <a:r>
              <a:rPr lang="en-US" altLang="zh-CN" dirty="0">
                <a:solidFill>
                  <a:schemeClr val="bg1"/>
                </a:solidFill>
                <a:latin typeface="霞鹜文楷" panose="02020500000000000000" charset="-122"/>
                <a:ea typeface="霞鹜文楷" panose="02020500000000000000" charset="-122"/>
                <a:cs typeface="霞鹜文楷" panose="02020500000000000000" charset="-122"/>
              </a:rPr>
              <a:t>2025-05-12</a:t>
            </a:r>
            <a:endParaRPr lang="en-US" altLang="zh-CN" dirty="0">
              <a:solidFill>
                <a:schemeClr val="bg1"/>
              </a:solidFill>
              <a:latin typeface="霞鹜文楷" panose="02020500000000000000" charset="-122"/>
              <a:ea typeface="霞鹜文楷" panose="02020500000000000000" charset="-122"/>
              <a:cs typeface="霞鹜文楷" panose="02020500000000000000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>
                <a:latin typeface="霞鹜文楷" panose="02020500000000000000" charset="-122"/>
                <a:ea typeface="霞鹜文楷" panose="02020500000000000000" charset="-122"/>
              </a:rPr>
              <a:t>强调和</a:t>
            </a:r>
            <a:r>
              <a:rPr lang="zh-CN" altLang="en-US">
                <a:latin typeface="霞鹜文楷" panose="02020500000000000000" charset="-122"/>
                <a:ea typeface="霞鹜文楷" panose="02020500000000000000" charset="-122"/>
              </a:rPr>
              <a:t>培养解决问题的能力和思维，能举一反三</a:t>
            </a:r>
            <a:r>
              <a:rPr lang="en-US" altLang="zh-CN">
                <a:latin typeface="霞鹜文楷" panose="02020500000000000000" charset="-122"/>
                <a:ea typeface="霞鹜文楷" panose="02020500000000000000" charset="-122"/>
              </a:rPr>
              <a:t>、触类旁通</a:t>
            </a:r>
            <a:r>
              <a:rPr lang="zh-CN" altLang="en-US">
                <a:latin typeface="霞鹜文楷" panose="02020500000000000000" charset="-122"/>
                <a:ea typeface="霞鹜文楷" panose="02020500000000000000" charset="-122"/>
              </a:rPr>
              <a:t>；</a:t>
            </a:r>
            <a:endParaRPr lang="zh-CN" altLang="en-US">
              <a:latin typeface="霞鹜文楷" panose="02020500000000000000" charset="-122"/>
              <a:ea typeface="霞鹜文楷" panose="02020500000000000000" charset="-122"/>
            </a:endParaRPr>
          </a:p>
          <a:p>
            <a:r>
              <a:rPr lang="zh-CN" altLang="en-US">
                <a:latin typeface="霞鹜文楷" panose="02020500000000000000" charset="-122"/>
                <a:ea typeface="霞鹜文楷" panose="02020500000000000000" charset="-122"/>
                <a:sym typeface="+mn-ea"/>
              </a:rPr>
              <a:t>当我们面对技术故障或者客户问题时，我们能从容面对，妥善解决；</a:t>
            </a:r>
            <a:endParaRPr lang="zh-CN" altLang="en-US">
              <a:latin typeface="霞鹜文楷" panose="02020500000000000000" charset="-122"/>
              <a:ea typeface="霞鹜文楷" panose="02020500000000000000" charset="-122"/>
              <a:sym typeface="+mn-ea"/>
            </a:endParaRPr>
          </a:p>
          <a:p>
            <a:r>
              <a:rPr lang="zh-CN" altLang="en-US">
                <a:latin typeface="霞鹜文楷" panose="02020500000000000000" charset="-122"/>
                <a:ea typeface="霞鹜文楷" panose="02020500000000000000" charset="-122"/>
              </a:rPr>
              <a:t>帮助我们更好地成长</a:t>
            </a:r>
            <a:r>
              <a:rPr lang="en-US" altLang="zh-CN">
                <a:latin typeface="霞鹜文楷" panose="02020500000000000000" charset="-122"/>
                <a:ea typeface="霞鹜文楷" panose="02020500000000000000" charset="-122"/>
              </a:rPr>
              <a:t>，厚积薄发</a:t>
            </a:r>
            <a:r>
              <a:rPr lang="zh-CN" altLang="en-US">
                <a:latin typeface="霞鹜文楷" panose="02020500000000000000" charset="-122"/>
                <a:ea typeface="霞鹜文楷" panose="02020500000000000000" charset="-122"/>
              </a:rPr>
              <a:t>；</a:t>
            </a:r>
            <a:endParaRPr lang="zh-CN" altLang="en-US">
              <a:latin typeface="霞鹜文楷" panose="02020500000000000000" charset="-122"/>
              <a:ea typeface="霞鹜文楷" panose="02020500000000000000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培训目标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理论</a:t>
            </a:r>
            <a:endParaRPr lang="zh-CN" altLang="en-US"/>
          </a:p>
          <a:p>
            <a:pPr lvl="1"/>
            <a:r>
              <a:rPr lang="en-US" altLang="zh-CN"/>
              <a:t>锻炼和提升</a:t>
            </a:r>
            <a:r>
              <a:rPr lang="zh-CN" altLang="en-US"/>
              <a:t>排查问题、解决问题的基本能力</a:t>
            </a:r>
            <a:r>
              <a:rPr lang="en-US" altLang="zh-CN"/>
              <a:t>。</a:t>
            </a:r>
            <a:endParaRPr lang="zh-CN" altLang="en-US"/>
          </a:p>
          <a:p>
            <a:pPr lvl="1"/>
            <a:r>
              <a:rPr lang="zh-CN" altLang="en-US"/>
              <a:t>工具和方法</a:t>
            </a:r>
            <a:r>
              <a:rPr lang="en-US" altLang="zh-CN"/>
              <a:t>。</a:t>
            </a:r>
            <a:endParaRPr lang="zh-CN" altLang="en-US"/>
          </a:p>
          <a:p>
            <a:pPr lvl="1"/>
            <a:r>
              <a:rPr lang="zh-CN" altLang="en-US"/>
              <a:t>认知提高</a:t>
            </a:r>
            <a:r>
              <a:rPr lang="en-US" altLang="zh-CN"/>
              <a:t>。</a:t>
            </a:r>
            <a:endParaRPr lang="zh-CN" altLang="en-US"/>
          </a:p>
          <a:p>
            <a:pPr lvl="1"/>
            <a:r>
              <a:rPr lang="zh-CN" altLang="en-US"/>
              <a:t>解决问题的流程</a:t>
            </a:r>
            <a:r>
              <a:rPr lang="en-US" altLang="zh-CN"/>
              <a:t>。</a:t>
            </a:r>
            <a:endParaRPr lang="zh-CN" altLang="en-US"/>
          </a:p>
          <a:p>
            <a:r>
              <a:rPr lang="zh-CN" altLang="en-US"/>
              <a:t>实践</a:t>
            </a:r>
            <a:endParaRPr lang="zh-CN" altLang="en-US"/>
          </a:p>
          <a:p>
            <a:pPr lvl="1"/>
            <a:r>
              <a:rPr lang="zh-CN" altLang="en-US"/>
              <a:t>解决实际问题</a:t>
            </a:r>
            <a:r>
              <a:rPr lang="en-US" altLang="zh-CN"/>
              <a:t>。</a:t>
            </a:r>
            <a:endParaRPr lang="en-US" altLang="zh-CN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培训</a:t>
            </a:r>
            <a:r>
              <a:rPr lang="zh-CN" altLang="en-US"/>
              <a:t>大纲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如何排查问题、解决问题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Part 1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/>
              <a:t>提高认知，完善</a:t>
            </a:r>
            <a:r>
              <a:rPr lang="zh-CN" altLang="en-US"/>
              <a:t>自我</a:t>
            </a:r>
            <a:endParaRPr lang="zh-CN" altLang="en-US"/>
          </a:p>
          <a:p>
            <a:r>
              <a:rPr lang="zh-CN" altLang="en-US"/>
              <a:t>我擅长什么？</a:t>
            </a:r>
            <a:r>
              <a:rPr lang="en-US" altLang="zh-CN"/>
              <a:t>温故而知新。</a:t>
            </a:r>
            <a:endParaRPr lang="zh-CN" altLang="en-US"/>
          </a:p>
          <a:p>
            <a:r>
              <a:rPr lang="zh-CN" altLang="en-US"/>
              <a:t>我欠缺什么？</a:t>
            </a:r>
            <a:r>
              <a:rPr lang="en-US" altLang="zh-CN"/>
              <a:t>亡羊补牢，补齐短板。</a:t>
            </a:r>
            <a:endParaRPr lang="zh-CN" altLang="en-US"/>
          </a:p>
          <a:p>
            <a:r>
              <a:rPr lang="en-US" altLang="zh-CN"/>
              <a:t>我有哪些资源？知道自己拥有哪些资源（如时间、金钱、人脉等）以及如何利用它们。</a:t>
            </a:r>
            <a:endParaRPr lang="en-US" altLang="zh-CN"/>
          </a:p>
          <a:p>
            <a:r>
              <a:rPr lang="en-US" altLang="zh-CN"/>
              <a:t>我是否能够控制自己的情绪？认识到自己在面对问题时的情绪反应和应对机制。</a:t>
            </a:r>
            <a:endParaRPr lang="en-US" altLang="zh-CN"/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 altLang="zh-CN"/>
              <a:t>自我认知对解决问题的重要性</a:t>
            </a:r>
            <a:endParaRPr lang="en-US" altLang="zh-CN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基本能力</a:t>
            </a:r>
            <a:r>
              <a:rPr lang="en-US" altLang="zh-CN"/>
              <a:t>（通用）</a:t>
            </a:r>
            <a:endParaRPr lang="en-US" altLang="zh-CN"/>
          </a:p>
        </p:txBody>
      </p:sp>
      <p:pic>
        <p:nvPicPr>
          <p:cNvPr id="8" name="内容占位符 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3870" y="1091565"/>
            <a:ext cx="4156710" cy="43516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8420" y="2068830"/>
            <a:ext cx="3008630" cy="2397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什么是好的</a:t>
            </a:r>
            <a:r>
              <a:rPr lang="zh-CN" altLang="en-US"/>
              <a:t>问题？</a:t>
            </a:r>
            <a:endParaRPr lang="zh-CN" altLang="en-US"/>
          </a:p>
          <a:p>
            <a:pPr lvl="1"/>
            <a:r>
              <a:rPr lang="en-US" altLang="zh-CN"/>
              <a:t>目的性强，意图明确，提问者知道自己在寻求什么，回答者知道提问者想要什么。</a:t>
            </a:r>
            <a:endParaRPr lang="en-US" altLang="zh-CN"/>
          </a:p>
          <a:p>
            <a:pPr lvl="1"/>
            <a:r>
              <a:rPr lang="en-US" altLang="zh-CN">
                <a:sym typeface="+mn-ea"/>
              </a:rPr>
              <a:t>背景清晰，描述完整，提供足够的上下文。</a:t>
            </a:r>
            <a:endParaRPr lang="en-US" altLang="zh-CN"/>
          </a:p>
          <a:p>
            <a:pPr lvl="1"/>
            <a:r>
              <a:rPr lang="en-US" altLang="zh-CN"/>
              <a:t>问题明确，逻辑清晰，无歧义，术语规范。</a:t>
            </a:r>
            <a:endParaRPr lang="en-US" altLang="zh-CN"/>
          </a:p>
          <a:p>
            <a:pPr lvl="1"/>
            <a:r>
              <a:rPr lang="en-US" altLang="zh-CN"/>
              <a:t>问题是实际问题，可操作可解决的。</a:t>
            </a:r>
            <a:endParaRPr lang="en-US" altLang="zh-CN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提问的</a:t>
            </a:r>
            <a:r>
              <a:rPr lang="zh-CN" altLang="en-US"/>
              <a:t>智慧</a:t>
            </a:r>
            <a:endParaRPr lang="zh-CN" altLang="en-US"/>
          </a:p>
        </p:txBody>
      </p:sp>
      <p:sp>
        <p:nvSpPr>
          <p:cNvPr id="4" name="Text Box 3"/>
          <p:cNvSpPr txBox="1"/>
          <p:nvPr/>
        </p:nvSpPr>
        <p:spPr>
          <a:xfrm>
            <a:off x="4741545" y="5360670"/>
            <a:ext cx="73799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/>
              <a:t>https://github.com/ryanhanwu/How-To-Ask-Questions-The-Smart-Way</a:t>
            </a: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将问题视为学习机会，而非对能力的否定。</a:t>
            </a:r>
            <a:endParaRPr lang="zh-CN" altLang="en-US"/>
          </a:p>
          <a:p>
            <a:r>
              <a:rPr lang="zh-CN" altLang="en-US"/>
              <a:t>相信问题</a:t>
            </a:r>
            <a:r>
              <a:rPr lang="en-US" altLang="zh-CN"/>
              <a:t>总</a:t>
            </a:r>
            <a:r>
              <a:rPr lang="zh-CN" altLang="en-US"/>
              <a:t>可解决，但</a:t>
            </a:r>
            <a:r>
              <a:rPr lang="en-US" altLang="zh-CN"/>
              <a:t>也</a:t>
            </a:r>
            <a:r>
              <a:rPr lang="zh-CN" altLang="en-US"/>
              <a:t>不</a:t>
            </a:r>
            <a:r>
              <a:rPr lang="en-US" altLang="zh-CN"/>
              <a:t>要</a:t>
            </a:r>
            <a:r>
              <a:rPr lang="zh-CN" altLang="en-US"/>
              <a:t>过度低估难度（避免“盲目乐观”）。</a:t>
            </a:r>
            <a:endParaRPr lang="zh-CN" altLang="en-US"/>
          </a:p>
          <a:p>
            <a:r>
              <a:rPr lang="zh-CN" altLang="en-US"/>
              <a:t>焦虑、压力可能导致冲动决策；过度自信可能忽视风险。</a:t>
            </a:r>
            <a:endParaRPr lang="zh-CN" altLang="en-US"/>
          </a:p>
          <a:p>
            <a:r>
              <a:rPr lang="zh-CN" altLang="en-US"/>
              <a:t>承认自身局限，主动寻求帮助。</a:t>
            </a:r>
            <a:endParaRPr lang="zh-CN" altLang="en-US"/>
          </a:p>
          <a:p>
            <a:r>
              <a:rPr lang="en-US" altLang="zh-CN"/>
              <a:t>避免过于追求完美，过度优化。</a:t>
            </a:r>
            <a:endParaRPr lang="en-US" altLang="zh-CN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 altLang="zh-CN"/>
              <a:t>及时调整心态</a:t>
            </a:r>
            <a:endParaRPr lang="en-US" altLang="zh-CN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解决问题的标准流程和最佳实践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Part 2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认知</a:t>
            </a:r>
            <a:r>
              <a:rPr lang="en-US" altLang="zh-CN"/>
              <a:t>觉醒</a:t>
            </a:r>
            <a:endParaRPr lang="en-US" altLang="zh-CN"/>
          </a:p>
        </p:txBody>
      </p:sp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31165" y="1116330"/>
            <a:ext cx="5621655" cy="25539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解决问题</a:t>
            </a:r>
            <a:r>
              <a:rPr lang="zh-CN" altLang="en-US"/>
              <a:t>流程</a:t>
            </a:r>
            <a:endParaRPr lang="zh-CN" altLang="en-US"/>
          </a:p>
        </p:txBody>
      </p:sp>
      <p:pic>
        <p:nvPicPr>
          <p:cNvPr id="8" name="内容占位符 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3870" y="1091565"/>
            <a:ext cx="5247640" cy="43516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坚持自信</a:t>
            </a:r>
            <a:r>
              <a:rPr lang="en-US" altLang="zh-CN"/>
              <a:t>，给自己暗示打气</a:t>
            </a:r>
            <a:endParaRPr lang="zh-CN" altLang="en-US"/>
          </a:p>
          <a:p>
            <a:r>
              <a:rPr lang="zh-CN" altLang="en-US"/>
              <a:t>调整呼吸、洗洗脸，</a:t>
            </a:r>
            <a:r>
              <a:rPr lang="zh-CN" altLang="en-US"/>
              <a:t>上个厕所</a:t>
            </a:r>
            <a:endParaRPr lang="zh-CN" altLang="en-US"/>
          </a:p>
          <a:p>
            <a:r>
              <a:rPr lang="en-US" altLang="zh-CN">
                <a:sym typeface="+mn-ea"/>
              </a:rPr>
              <a:t>适当</a:t>
            </a:r>
            <a:r>
              <a:rPr lang="zh-CN" altLang="en-US">
                <a:sym typeface="+mn-ea"/>
              </a:rPr>
              <a:t>体育锻炼，给自己减压</a:t>
            </a:r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说给小黄鸭听听</a:t>
            </a:r>
            <a:r>
              <a:rPr lang="en-US" altLang="zh-CN">
                <a:sym typeface="+mn-ea"/>
              </a:rPr>
              <a:t>（与“小黄鸭调试法”类似）</a:t>
            </a:r>
            <a:endParaRPr lang="zh-CN" altLang="en-US"/>
          </a:p>
          <a:p>
            <a:r>
              <a:rPr lang="zh-CN" altLang="en-US"/>
              <a:t>如果是他</a:t>
            </a:r>
            <a:r>
              <a:rPr lang="en-US" altLang="zh-CN"/>
              <a:t>来处理此事，</a:t>
            </a:r>
            <a:r>
              <a:rPr lang="zh-CN" altLang="en-US"/>
              <a:t>他会</a:t>
            </a:r>
            <a:r>
              <a:rPr lang="zh-CN" altLang="en-US"/>
              <a:t>怎么做</a:t>
            </a:r>
            <a:endParaRPr lang="zh-CN" altLang="en-US"/>
          </a:p>
          <a:p>
            <a:r>
              <a:rPr lang="en-US" altLang="zh-CN"/>
              <a:t>摇人</a:t>
            </a:r>
            <a:endParaRPr lang="en-US" altLang="zh-CN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 altLang="zh-CN"/>
              <a:t>“</a:t>
            </a:r>
            <a:r>
              <a:rPr lang="zh-CN" altLang="en-US"/>
              <a:t>感觉</a:t>
            </a:r>
            <a:r>
              <a:rPr lang="en-US" altLang="zh-CN"/>
              <a:t>自己</a:t>
            </a:r>
            <a:r>
              <a:rPr lang="zh-CN" altLang="en-US"/>
              <a:t>要崩溃了怎么办？</a:t>
            </a:r>
            <a:r>
              <a:rPr lang="en-US" altLang="zh-CN"/>
              <a:t>”</a:t>
            </a:r>
            <a:endParaRPr lang="en-US" altLang="zh-CN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问题解决思路共创答疑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Part 3</a:t>
            </a:r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举例：</a:t>
            </a:r>
            <a:endParaRPr lang="en-US"/>
          </a:p>
          <a:p>
            <a:pPr marL="800100" lvl="1" indent="-342900">
              <a:buAutoNum type="arabicPeriod"/>
            </a:pPr>
            <a:r>
              <a:rPr lang="en-US"/>
              <a:t>客户反馈，禅道无法访问了，提示白屏/提示无法连接/提示连接超时；</a:t>
            </a:r>
            <a:endParaRPr lang="en-US"/>
          </a:p>
          <a:p>
            <a:pPr marL="800100" lvl="1" indent="-342900">
              <a:buAutoNum type="arabicPeriod"/>
            </a:pPr>
            <a:r>
              <a:rPr lang="en-US"/>
              <a:t>客户反馈，禅道</a:t>
            </a:r>
            <a:r>
              <a:rPr lang="en-US">
                <a:sym typeface="+mn-ea"/>
              </a:rPr>
              <a:t>以前很快现在</a:t>
            </a:r>
            <a:r>
              <a:rPr lang="en-US"/>
              <a:t>响应很慢；</a:t>
            </a:r>
            <a:endParaRPr lang="en-US"/>
          </a:p>
          <a:p>
            <a:pPr marL="800100" lvl="1" indent="-342900">
              <a:buAutoNum type="arabicPeriod"/>
            </a:pPr>
            <a:r>
              <a:rPr lang="en-US"/>
              <a:t>MySQL数据库无法启动了；</a:t>
            </a: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现场共创答疑</a:t>
            </a:r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扩展资料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p>
            <a:r>
              <a:rPr lang="en-US"/>
              <a:t>Part 4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What? 是什么？首先明确问题的表述，描述现象“发生了什么”。</a:t>
            </a:r>
            <a:endParaRPr lang="zh-CN" altLang="en-US"/>
          </a:p>
          <a:p>
            <a:r>
              <a:rPr lang="zh-CN" altLang="en-US"/>
              <a:t>Why? 探究导致问题发生的直接原因，问“为什么会这样”。</a:t>
            </a:r>
            <a:endParaRPr lang="zh-CN" altLang="en-US"/>
          </a:p>
          <a:p>
            <a:r>
              <a:rPr lang="zh-CN" altLang="en-US"/>
              <a:t>Why? 继续深入，追问导致直接原因的根本原因，再次问“为什么会这样”。</a:t>
            </a:r>
            <a:endParaRPr lang="zh-CN" altLang="en-US"/>
          </a:p>
          <a:p>
            <a:r>
              <a:rPr lang="zh-CN" altLang="en-US"/>
              <a:t>Why? 重复询问“为什么”，一层层分析问题的根源。</a:t>
            </a:r>
            <a:endParaRPr lang="zh-CN" altLang="en-US"/>
          </a:p>
          <a:p>
            <a:r>
              <a:rPr lang="zh-CN" altLang="en-US"/>
              <a:t>Why? 再一次追问"为什么"，力图找到问题发生的根本原因。</a:t>
            </a:r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>
                <a:sym typeface="+mn-ea"/>
              </a:rPr>
              <a:t>5W分析法</a:t>
            </a:r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What </a:t>
            </a:r>
            <a:r>
              <a:rPr lang="zh-CN" altLang="en-US"/>
              <a:t>发生了什么</a:t>
            </a:r>
            <a:r>
              <a:rPr lang="zh-CN" altLang="en-US"/>
              <a:t>问题？明确核心对象或主题。</a:t>
            </a:r>
            <a:endParaRPr lang="zh-CN" altLang="en-US"/>
          </a:p>
          <a:p>
            <a:r>
              <a:rPr lang="en-US" altLang="zh-CN"/>
              <a:t>Why </a:t>
            </a:r>
            <a:r>
              <a:rPr lang="zh-CN" altLang="en-US"/>
              <a:t>为什么</a:t>
            </a:r>
            <a:r>
              <a:rPr lang="zh-CN" altLang="en-US"/>
              <a:t>发生？分析动机、背景或根本原因。</a:t>
            </a:r>
            <a:endParaRPr lang="zh-CN" altLang="en-US"/>
          </a:p>
          <a:p>
            <a:r>
              <a:rPr lang="en-US" altLang="zh-CN"/>
              <a:t>Who </a:t>
            </a:r>
            <a:r>
              <a:rPr lang="zh-CN" altLang="en-US"/>
              <a:t>谁发生的问题？明确</a:t>
            </a:r>
            <a:r>
              <a:rPr lang="en-US" altLang="zh-CN"/>
              <a:t>问题对象、</a:t>
            </a:r>
            <a:r>
              <a:rPr lang="zh-CN" altLang="en-US"/>
              <a:t>参与者、决策者或受影响者。</a:t>
            </a:r>
            <a:endParaRPr lang="zh-CN" altLang="en-US"/>
          </a:p>
          <a:p>
            <a:r>
              <a:rPr lang="en-US" altLang="zh-CN"/>
              <a:t>When </a:t>
            </a:r>
            <a:r>
              <a:rPr lang="zh-CN" altLang="en-US"/>
              <a:t>何时发生</a:t>
            </a:r>
            <a:r>
              <a:rPr lang="zh-CN" altLang="en-US"/>
              <a:t>的？确定时效性、顺序或期限。</a:t>
            </a:r>
            <a:endParaRPr lang="zh-CN" altLang="en-US"/>
          </a:p>
          <a:p>
            <a:r>
              <a:rPr lang="en-US" altLang="zh-CN"/>
              <a:t>Where </a:t>
            </a:r>
            <a:r>
              <a:rPr lang="zh-CN" altLang="en-US"/>
              <a:t>在哪里发生</a:t>
            </a:r>
            <a:r>
              <a:rPr lang="zh-CN" altLang="en-US"/>
              <a:t>的？界定发生的场所或影响范围。</a:t>
            </a:r>
            <a:endParaRPr lang="zh-CN" altLang="en-US"/>
          </a:p>
          <a:p>
            <a:r>
              <a:rPr lang="en-US" altLang="zh-CN"/>
              <a:t>How </a:t>
            </a:r>
            <a:r>
              <a:rPr lang="zh-CN" altLang="en-US"/>
              <a:t>如何解决？描述具体操作方式或者评估影响</a:t>
            </a:r>
            <a:r>
              <a:rPr lang="zh-CN" altLang="en-US"/>
              <a:t>程度</a:t>
            </a:r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 altLang="zh-CN"/>
              <a:t>5W1</a:t>
            </a:r>
            <a:r>
              <a:rPr lang="en-US" altLang="zh-CN"/>
              <a:t>H</a:t>
            </a:r>
            <a:endParaRPr lang="en-US" altLang="zh-CN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用「MECE法则」（相互独立、完全穷尽）将大问题分解为小模块。</a:t>
            </a:r>
            <a:endParaRPr lang="zh-CN" altLang="en-US"/>
          </a:p>
          <a:p>
            <a:r>
              <a:rPr lang="zh-CN" altLang="en-US"/>
              <a:t>MECE​​（发音“me-see”）是 ​​Mutually Exclusive, Collectively Exhaustive​​ 的缩写，意为 ​​“相互独立，完全穷尽”​​。它由麦肯锡咨询公司提出，是结构化分析和问题拆解的核心工具，确保分类逻辑清晰、不重叠、不遗漏。</a:t>
            </a: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zh-CN" altLang="en-US"/>
              <a:t>MECE法则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整理（Seiri）​​：清除无关日志/临时文件；​​</a:t>
            </a:r>
            <a:endParaRPr lang="en-US"/>
          </a:p>
          <a:p>
            <a:r>
              <a:rPr lang="en-US"/>
              <a:t>整顿（Seiton）​​：规范文件/配置的存放；</a:t>
            </a:r>
            <a:endParaRPr lang="en-US"/>
          </a:p>
          <a:p>
            <a:r>
              <a:rPr lang="en-US"/>
              <a:t>​​清扫（Seiso）​​：清理系统垃圾；​​</a:t>
            </a:r>
            <a:endParaRPr lang="en-US"/>
          </a:p>
          <a:p>
            <a:r>
              <a:rPr lang="en-US"/>
              <a:t>清洁（Seiketsu）​​：标准化维护流程；​​</a:t>
            </a:r>
            <a:endParaRPr lang="en-US"/>
          </a:p>
          <a:p>
            <a:r>
              <a:rPr lang="en-US"/>
              <a:t>素养（Shitsuke）​​：养成定期维护习惯。</a:t>
            </a: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​​5S法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二分法；</a:t>
            </a:r>
            <a:endParaRPr lang="en-US"/>
          </a:p>
          <a:p>
            <a:r>
              <a:rPr lang="en-US"/>
              <a:t>分层排查法；</a:t>
            </a:r>
            <a:endParaRPr lang="en-US"/>
          </a:p>
          <a:p>
            <a:r>
              <a:rPr lang="en-US"/>
              <a:t>类比、替换；</a:t>
            </a:r>
            <a:endParaRPr lang="en-US"/>
          </a:p>
          <a:p>
            <a:r>
              <a:rPr lang="en-US">
                <a:sym typeface="+mn-ea"/>
              </a:rPr>
              <a:t>PDCA循环；</a:t>
            </a:r>
            <a:endParaRPr lang="en-US">
              <a:sym typeface="+mn-ea"/>
            </a:endParaRPr>
          </a:p>
          <a:p>
            <a:r>
              <a:rPr lang="en-US"/>
              <a:t>DRY原则​​（Don't Repeat Yourself）：抽象重复逻辑。</a:t>
            </a:r>
            <a:endParaRPr lang="en-US"/>
          </a:p>
          <a:p>
            <a:r>
              <a:rPr lang="en-US"/>
              <a:t>练习不说“不可能”三个字；</a:t>
            </a:r>
            <a:endParaRPr lang="en-US"/>
          </a:p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其他</a:t>
            </a:r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减少干扰</a:t>
            </a:r>
            <a:endParaRPr lang="en-US"/>
          </a:p>
          <a:p>
            <a:r>
              <a:rPr lang="en-US"/>
              <a:t>手指口述</a:t>
            </a:r>
            <a:endParaRPr lang="en-US"/>
          </a:p>
          <a:p>
            <a:r>
              <a:rPr lang="en-US"/>
              <a:t>双人结对</a:t>
            </a:r>
            <a:endParaRPr lang="en-US"/>
          </a:p>
          <a:p>
            <a:r>
              <a:rPr lang="en-US"/>
              <a:t>检查单、确认单</a:t>
            </a: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集中注意力的几个方法</a:t>
            </a: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US" altLang="zh-CN" dirty="0"/>
              <a:t>宝剑锋自磨砺出，梅花香自苦寒来。</a:t>
            </a:r>
            <a:r>
              <a:rPr lang="zh-CN" altLang="en-US" dirty="0">
                <a:sym typeface="+mn-ea"/>
              </a:rPr>
              <a:t>改变不可怕，可怕的是你从未开始。</a:t>
            </a:r>
            <a:endParaRPr lang="zh-CN" altLang="en-US" dirty="0"/>
          </a:p>
          <a:p>
            <a:pPr marL="342900" indent="-342900">
              <a:buFont typeface="+mj-lt"/>
              <a:buAutoNum type="arabicPeriod"/>
            </a:pPr>
            <a:r>
              <a:rPr lang="zh-CN" altLang="en-US" dirty="0"/>
              <a:t>没有什么是解决不了的，总有解决问题的办法。</a:t>
            </a:r>
            <a:r>
              <a:rPr lang="zh-CN" altLang="en-US" dirty="0">
                <a:sym typeface="+mn-ea"/>
              </a:rPr>
              <a:t>物极必反，否极泰来。</a:t>
            </a:r>
            <a:endParaRPr lang="zh-CN" altLang="en-US" dirty="0"/>
          </a:p>
          <a:p>
            <a:pPr marL="342900" indent="-342900">
              <a:buFont typeface="+mj-lt"/>
              <a:buAutoNum type="arabicPeriod"/>
            </a:pPr>
            <a:r>
              <a:rPr lang="zh-CN" altLang="en-US" dirty="0"/>
              <a:t>思想、目标、方法、实践、总结、习惯，</a:t>
            </a:r>
            <a:r>
              <a:rPr lang="zh-CN" altLang="en-US" dirty="0"/>
              <a:t>永不过时。</a:t>
            </a:r>
            <a:endParaRPr lang="zh-CN" altLang="en-US" dirty="0"/>
          </a:p>
          <a:p>
            <a:pPr marL="342900" indent="-342900">
              <a:buFont typeface="+mj-lt"/>
              <a:buAutoNum type="arabicPeriod"/>
            </a:pP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lstStyle/>
          <a:p>
            <a:r>
              <a:rPr lang="zh-CN" altLang="en-US" dirty="0"/>
              <a:t>金句</a:t>
            </a:r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>
                <a:hlinkClick r:id="rId1" action="ppaction://hlinkfile"/>
              </a:rPr>
              <a:t>常见的网页加载错误代码和对应的问题</a:t>
            </a:r>
            <a:endParaRPr lang="en-US"/>
          </a:p>
          <a:p>
            <a:pPr lvl="1"/>
            <a:r>
              <a:rPr lang="en-US"/>
              <a:t>ERR_TIMED_OUT / NETWORK_ERROR </a:t>
            </a:r>
            <a:endParaRPr lang="en-US"/>
          </a:p>
          <a:p>
            <a:pPr lvl="1"/>
            <a:r>
              <a:rPr lang="en-US"/>
              <a:t>ERR_CONNECTION_RESET / ERR_CONNECTION_REFUSED</a:t>
            </a:r>
            <a:endParaRPr lang="en-US"/>
          </a:p>
          <a:p>
            <a:pPr lvl="1"/>
            <a:r>
              <a:rPr lang="en-US"/>
              <a:t>ERR_NAME_NOT_RESOLVED</a:t>
            </a:r>
            <a:endParaRPr lang="en-US"/>
          </a:p>
          <a:p>
            <a:pPr lvl="1"/>
            <a:r>
              <a:rPr lang="en-US"/>
              <a:t>ERR_FAILED / ERR_EMPTY_RESPONSE​</a:t>
            </a:r>
            <a:endParaRPr lang="en-US"/>
          </a:p>
          <a:p>
            <a:pPr lvl="1"/>
            <a:r>
              <a:rPr lang="en-US"/>
              <a:t>​ERR_TOO_MANY_REDIRECTS​</a:t>
            </a: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Google Chrome浏览器常见报错</a:t>
            </a: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https://curl.se/libcurl/c/libcurl-errors.html</a:t>
            </a:r>
            <a:endParaRPr lang="en-US"/>
          </a:p>
          <a:p>
            <a:pPr lvl="1"/>
            <a:r>
              <a:rPr lang="en-US"/>
              <a:t>CURLE_OK (0)</a:t>
            </a:r>
            <a:endParaRPr lang="en-US"/>
          </a:p>
          <a:p>
            <a:pPr lvl="1"/>
            <a:r>
              <a:rPr lang="en-US"/>
              <a:t>CURLE_COULDNT_RESOLVE_HOST (6)</a:t>
            </a:r>
            <a:endParaRPr lang="en-US"/>
          </a:p>
          <a:p>
            <a:pPr lvl="1"/>
            <a:r>
              <a:rPr lang="en-US"/>
              <a:t>CURLE_COULDNT_CONNECT (7)</a:t>
            </a:r>
            <a:endParaRPr lang="en-US"/>
          </a:p>
          <a:p>
            <a:pPr lvl="1"/>
            <a:r>
              <a:rPr lang="en-US"/>
              <a:t>CURLE_SSL_CONNECT_ERROR (35)</a:t>
            </a:r>
            <a:endParaRPr lang="en-US"/>
          </a:p>
          <a:p>
            <a:pPr lvl="1"/>
            <a:r>
              <a:rPr lang="en-US"/>
              <a:t>CURLE_TOO_MANY_REDIRECTS (47)</a:t>
            </a:r>
            <a:endParaRPr lang="en-US"/>
          </a:p>
          <a:p>
            <a:pPr lvl="1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3870" y="532765"/>
            <a:ext cx="10438765" cy="583565"/>
          </a:xfrm>
        </p:spPr>
        <p:txBody>
          <a:bodyPr/>
          <a:p>
            <a:r>
              <a:rPr lang="en-US"/>
              <a:t>CURL常见报错</a:t>
            </a: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799,&quot;width&quot;:19195}"/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UNIT_PLACING_PICTURE_USER_VIEWPORT" val="{&quot;height&quot;:10799,&quot;width&quot;:19195}"/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PP_MARK_KEY" val="d50e458d-bf01-4431-976d-21a6899f1308"/>
  <p:tag name="COMMONDATA" val="eyJoZGlkIjoiM2NmMjJiM2RjNjNlZWY4MmE3MmJlNmZlZGNhMDE0ODQifQ=="/>
  <p:tag name="commondata" val="eyJoZGlkIjoiYTFlMTBkZjczMDFhYWYxNWI1NTdhMzk2M2FmZDNlMTA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1969</Words>
  <Application>WPS Presentation</Application>
  <PresentationFormat>宽屏</PresentationFormat>
  <Paragraphs>159</Paragraphs>
  <Slides>25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Arial</vt:lpstr>
      <vt:lpstr>SimSun</vt:lpstr>
      <vt:lpstr>Wingdings</vt:lpstr>
      <vt:lpstr>霞鹜文楷</vt:lpstr>
      <vt:lpstr>OPPOSans R</vt:lpstr>
      <vt:lpstr>OPPO Sans</vt:lpstr>
      <vt:lpstr>微软雅黑</vt:lpstr>
      <vt:lpstr>Arial Unicode MS</vt:lpstr>
      <vt:lpstr>Calibri</vt:lpstr>
      <vt:lpstr>Office 主题</vt:lpstr>
      <vt:lpstr>PowerPoint 演示文稿</vt:lpstr>
      <vt:lpstr>培训目标</vt:lpstr>
      <vt:lpstr>培训大纲</vt:lpstr>
      <vt:lpstr>如何排查问题、解决问题</vt:lpstr>
      <vt:lpstr>自我认知对解决问题的重要性</vt:lpstr>
      <vt:lpstr>基本能力（通用）</vt:lpstr>
      <vt:lpstr>提问的智慧</vt:lpstr>
      <vt:lpstr>及时调整心态</vt:lpstr>
      <vt:lpstr>解决问题的标准流程和最佳实践</vt:lpstr>
      <vt:lpstr>认知觉醒</vt:lpstr>
      <vt:lpstr>解决问题流程</vt:lpstr>
      <vt:lpstr>“感觉自己要崩溃了怎么办？”</vt:lpstr>
      <vt:lpstr>问题解决思路共创答疑</vt:lpstr>
      <vt:lpstr>现场共创答疑</vt:lpstr>
      <vt:lpstr>扩展资料</vt:lpstr>
      <vt:lpstr>5W分析法</vt:lpstr>
      <vt:lpstr>5W1H</vt:lpstr>
      <vt:lpstr>MECE法则</vt:lpstr>
      <vt:lpstr>​​5S法</vt:lpstr>
      <vt:lpstr>其他</vt:lpstr>
      <vt:lpstr>集中注意力的几个方法</vt:lpstr>
      <vt:lpstr>金句</vt:lpstr>
      <vt:lpstr>Google Chrome浏览器常见报错</vt:lpstr>
      <vt:lpstr>CURL常见报错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程家乐</dc:creator>
  <cp:lastModifiedBy>guodong</cp:lastModifiedBy>
  <cp:revision>143</cp:revision>
  <dcterms:created xsi:type="dcterms:W3CDTF">2025-05-13T08:46:55Z</dcterms:created>
  <dcterms:modified xsi:type="dcterms:W3CDTF">2025-05-13T08:46:55Z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D5DE0ECECD7C4C0190F20AE615B7616A_13</vt:lpwstr>
  </property>
  <property fmtid="{D5CDD505-2E9C-101B-9397-08002B2CF9AE}" pid="3" name="KSOProductBuildVer">
    <vt:lpwstr>1033-11.1.0.11719</vt:lpwstr>
  </property>
</Properties>
</file>